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9" r:id="rId3"/>
    <p:sldId id="258" r:id="rId4"/>
    <p:sldId id="260" r:id="rId5"/>
    <p:sldId id="263" r:id="rId6"/>
    <p:sldId id="271" r:id="rId7"/>
    <p:sldId id="272" r:id="rId8"/>
    <p:sldId id="273" r:id="rId9"/>
    <p:sldId id="257" r:id="rId10"/>
    <p:sldId id="270" r:id="rId11"/>
    <p:sldId id="261" r:id="rId12"/>
    <p:sldId id="265" r:id="rId13"/>
    <p:sldId id="264"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0"/>
    <p:restoredTop sz="94540"/>
  </p:normalViewPr>
  <p:slideViewPr>
    <p:cSldViewPr snapToGrid="0" snapToObjects="1">
      <p:cViewPr varScale="1">
        <p:scale>
          <a:sx n="109" d="100"/>
          <a:sy n="109" d="100"/>
        </p:scale>
        <p:origin x="20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7467B-631A-7746-B240-6FEA3D18DC22}" type="datetimeFigureOut">
              <a:rPr lang="en-US" smtClean="0"/>
              <a:t>2/17/20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0FF70-5ED3-9444-846A-56DD30DBB4CF}" type="slidenum">
              <a:rPr lang="en-US" smtClean="0"/>
              <a:t>‹#›</a:t>
            </a:fld>
            <a:endParaRPr lang="en-US"/>
          </a:p>
        </p:txBody>
      </p:sp>
    </p:spTree>
    <p:extLst>
      <p:ext uri="{BB962C8B-B14F-4D97-AF65-F5344CB8AC3E}">
        <p14:creationId xmlns:p14="http://schemas.microsoft.com/office/powerpoint/2010/main" val="10984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0FF70-5ED3-9444-846A-56DD30DBB4CF}" type="slidenum">
              <a:rPr lang="en-US" smtClean="0"/>
              <a:t>5</a:t>
            </a:fld>
            <a:endParaRPr lang="en-US"/>
          </a:p>
        </p:txBody>
      </p:sp>
    </p:spTree>
    <p:extLst>
      <p:ext uri="{BB962C8B-B14F-4D97-AF65-F5344CB8AC3E}">
        <p14:creationId xmlns:p14="http://schemas.microsoft.com/office/powerpoint/2010/main" val="1154195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067E56-B155-AC4F-B421-078CB4D312A7}" type="datetimeFigureOut">
              <a:rPr lang="en-US" smtClean="0"/>
              <a:t>2/17/20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118397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67E56-B155-AC4F-B421-078CB4D312A7}" type="datetimeFigureOut">
              <a:rPr lang="en-US" smtClean="0"/>
              <a:t>2/17/20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54460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67E56-B155-AC4F-B421-078CB4D312A7}" type="datetimeFigureOut">
              <a:rPr lang="en-US" smtClean="0"/>
              <a:t>2/17/20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54662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67E56-B155-AC4F-B421-078CB4D312A7}" type="datetimeFigureOut">
              <a:rPr lang="en-US" smtClean="0"/>
              <a:t>2/17/20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5657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067E56-B155-AC4F-B421-078CB4D312A7}" type="datetimeFigureOut">
              <a:rPr lang="en-US" smtClean="0"/>
              <a:t>2/17/20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133740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067E56-B155-AC4F-B421-078CB4D312A7}" type="datetimeFigureOut">
              <a:rPr lang="en-US" smtClean="0"/>
              <a:t>2/17/20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211921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067E56-B155-AC4F-B421-078CB4D312A7}" type="datetimeFigureOut">
              <a:rPr lang="en-US" smtClean="0"/>
              <a:t>2/17/20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156337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67E56-B155-AC4F-B421-078CB4D312A7}" type="datetimeFigureOut">
              <a:rPr lang="en-US" smtClean="0"/>
              <a:t>2/17/20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123273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67E56-B155-AC4F-B421-078CB4D312A7}" type="datetimeFigureOut">
              <a:rPr lang="en-US" smtClean="0"/>
              <a:t>2/17/20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178924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067E56-B155-AC4F-B421-078CB4D312A7}" type="datetimeFigureOut">
              <a:rPr lang="en-US" smtClean="0"/>
              <a:t>2/17/20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58535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067E56-B155-AC4F-B421-078CB4D312A7}" type="datetimeFigureOut">
              <a:rPr lang="en-US" smtClean="0"/>
              <a:t>2/17/20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ACD4-1D4D-D043-983A-5E7AAE5DB677}" type="slidenum">
              <a:rPr lang="en-US" smtClean="0"/>
              <a:t>‹#›</a:t>
            </a:fld>
            <a:endParaRPr lang="en-US"/>
          </a:p>
        </p:txBody>
      </p:sp>
    </p:spTree>
    <p:extLst>
      <p:ext uri="{BB962C8B-B14F-4D97-AF65-F5344CB8AC3E}">
        <p14:creationId xmlns:p14="http://schemas.microsoft.com/office/powerpoint/2010/main" val="46627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67E56-B155-AC4F-B421-078CB4D312A7}" type="datetimeFigureOut">
              <a:rPr lang="en-US" smtClean="0"/>
              <a:t>2/17/20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9ACD4-1D4D-D043-983A-5E7AAE5DB677}" type="slidenum">
              <a:rPr lang="en-US" smtClean="0"/>
              <a:t>‹#›</a:t>
            </a:fld>
            <a:endParaRPr lang="en-US"/>
          </a:p>
        </p:txBody>
      </p:sp>
    </p:spTree>
    <p:extLst>
      <p:ext uri="{BB962C8B-B14F-4D97-AF65-F5344CB8AC3E}">
        <p14:creationId xmlns:p14="http://schemas.microsoft.com/office/powerpoint/2010/main" val="11937273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sa-al.gov/index.php/members/tr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The Retirement Application Process</a:t>
            </a:r>
          </a:p>
        </p:txBody>
      </p:sp>
      <p:sp>
        <p:nvSpPr>
          <p:cNvPr id="3" name="Subtitle 2"/>
          <p:cNvSpPr>
            <a:spLocks noGrp="1"/>
          </p:cNvSpPr>
          <p:nvPr>
            <p:ph type="subTitle" idx="1"/>
          </p:nvPr>
        </p:nvSpPr>
        <p:spPr/>
        <p:txBody>
          <a:bodyPr/>
          <a:lstStyle/>
          <a:p>
            <a:r>
              <a:rPr lang="en-US" dirty="0"/>
              <a:t>Tier 1 Employees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336" y="3994483"/>
            <a:ext cx="4800601" cy="3236495"/>
          </a:xfrm>
          <a:prstGeom prst="rect">
            <a:avLst/>
          </a:prstGeom>
        </p:spPr>
      </p:pic>
      <p:sp>
        <p:nvSpPr>
          <p:cNvPr id="5" name="TextBox 4">
            <a:extLst>
              <a:ext uri="{FF2B5EF4-FFF2-40B4-BE49-F238E27FC236}">
                <a16:creationId xmlns:a16="http://schemas.microsoft.com/office/drawing/2014/main" id="{BAFD6400-7A29-9040-8DFD-6FD6F83B0218}"/>
              </a:ext>
            </a:extLst>
          </p:cNvPr>
          <p:cNvSpPr txBox="1"/>
          <p:nvPr/>
        </p:nvSpPr>
        <p:spPr>
          <a:xfrm>
            <a:off x="1617785" y="4519136"/>
            <a:ext cx="4249614" cy="1200329"/>
          </a:xfrm>
          <a:prstGeom prst="rect">
            <a:avLst/>
          </a:prstGeom>
          <a:noFill/>
        </p:spPr>
        <p:txBody>
          <a:bodyPr wrap="square" rtlCol="0">
            <a:spAutoFit/>
          </a:bodyPr>
          <a:lstStyle/>
          <a:p>
            <a:pPr algn="ctr"/>
            <a:r>
              <a:rPr lang="en-US" dirty="0"/>
              <a:t>This is for informational purposes and not intended to provide you with legal or financial advice concerning your retirement.</a:t>
            </a:r>
          </a:p>
        </p:txBody>
      </p:sp>
    </p:spTree>
    <p:extLst>
      <p:ext uri="{BB962C8B-B14F-4D97-AF65-F5344CB8AC3E}">
        <p14:creationId xmlns:p14="http://schemas.microsoft.com/office/powerpoint/2010/main" val="44551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EF65-62AD-874B-922B-2240C7CFEBB4}"/>
              </a:ext>
            </a:extLst>
          </p:cNvPr>
          <p:cNvSpPr>
            <a:spLocks noGrp="1"/>
          </p:cNvSpPr>
          <p:nvPr>
            <p:ph type="title"/>
          </p:nvPr>
        </p:nvSpPr>
        <p:spPr>
          <a:xfrm rot="5400000">
            <a:off x="6271419" y="2865257"/>
            <a:ext cx="10515600" cy="1325563"/>
          </a:xfrm>
        </p:spPr>
        <p:txBody>
          <a:bodyPr/>
          <a:lstStyle/>
          <a:p>
            <a:pPr algn="ctr"/>
            <a:r>
              <a:rPr lang="en-US" b="1" dirty="0"/>
              <a:t>APPLICATION PACKET</a:t>
            </a:r>
          </a:p>
        </p:txBody>
      </p:sp>
      <p:cxnSp>
        <p:nvCxnSpPr>
          <p:cNvPr id="14" name="Straight Arrow Connector 13">
            <a:extLst>
              <a:ext uri="{FF2B5EF4-FFF2-40B4-BE49-F238E27FC236}">
                <a16:creationId xmlns:a16="http://schemas.microsoft.com/office/drawing/2014/main" id="{2DAD8D3E-194A-9943-8187-E03CFD9E3DAB}"/>
              </a:ext>
            </a:extLst>
          </p:cNvPr>
          <p:cNvCxnSpPr>
            <a:cxnSpLocks/>
          </p:cNvCxnSpPr>
          <p:nvPr/>
        </p:nvCxnSpPr>
        <p:spPr>
          <a:xfrm flipH="1">
            <a:off x="7543921" y="1985963"/>
            <a:ext cx="885704" cy="966352"/>
          </a:xfrm>
          <a:prstGeom prst="straightConnector1">
            <a:avLst/>
          </a:prstGeom>
          <a:ln w="152400">
            <a:tailEnd type="triangle"/>
          </a:ln>
        </p:spPr>
        <p:style>
          <a:lnRef idx="3">
            <a:schemeClr val="accent2"/>
          </a:lnRef>
          <a:fillRef idx="0">
            <a:schemeClr val="accent2"/>
          </a:fillRef>
          <a:effectRef idx="2">
            <a:schemeClr val="accent2"/>
          </a:effectRef>
          <a:fontRef idx="minor">
            <a:schemeClr val="tx1"/>
          </a:fontRef>
        </p:style>
      </p:cxnSp>
      <p:pic>
        <p:nvPicPr>
          <p:cNvPr id="4" name="Picture 3">
            <a:extLst>
              <a:ext uri="{FF2B5EF4-FFF2-40B4-BE49-F238E27FC236}">
                <a16:creationId xmlns:a16="http://schemas.microsoft.com/office/drawing/2014/main" id="{D99CE03C-4B54-CF4C-84ED-669FB2A1A5B0}"/>
              </a:ext>
            </a:extLst>
          </p:cNvPr>
          <p:cNvPicPr>
            <a:picLocks noChangeAspect="1"/>
          </p:cNvPicPr>
          <p:nvPr/>
        </p:nvPicPr>
        <p:blipFill>
          <a:blip r:embed="rId2"/>
          <a:stretch>
            <a:fillRect/>
          </a:stretch>
        </p:blipFill>
        <p:spPr>
          <a:xfrm>
            <a:off x="5896708" y="121315"/>
            <a:ext cx="5248956" cy="6626807"/>
          </a:xfrm>
          <a:prstGeom prst="rect">
            <a:avLst/>
          </a:prstGeom>
        </p:spPr>
      </p:pic>
      <p:pic>
        <p:nvPicPr>
          <p:cNvPr id="10" name="Content Placeholder 9">
            <a:extLst>
              <a:ext uri="{FF2B5EF4-FFF2-40B4-BE49-F238E27FC236}">
                <a16:creationId xmlns:a16="http://schemas.microsoft.com/office/drawing/2014/main" id="{1590405C-257A-C142-AAE3-6CDE7B11C1E6}"/>
              </a:ext>
            </a:extLst>
          </p:cNvPr>
          <p:cNvPicPr>
            <a:picLocks noGrp="1" noChangeAspect="1"/>
          </p:cNvPicPr>
          <p:nvPr>
            <p:ph idx="1"/>
          </p:nvPr>
        </p:nvPicPr>
        <p:blipFill>
          <a:blip r:embed="rId3"/>
          <a:stretch>
            <a:fillRect/>
          </a:stretch>
        </p:blipFill>
        <p:spPr>
          <a:xfrm>
            <a:off x="428027" y="121315"/>
            <a:ext cx="5146430" cy="6626807"/>
          </a:xfrm>
        </p:spPr>
      </p:pic>
      <p:cxnSp>
        <p:nvCxnSpPr>
          <p:cNvPr id="9" name="Straight Arrow Connector 8">
            <a:extLst>
              <a:ext uri="{FF2B5EF4-FFF2-40B4-BE49-F238E27FC236}">
                <a16:creationId xmlns:a16="http://schemas.microsoft.com/office/drawing/2014/main" id="{C97F99C2-CB4D-A945-AD70-E37435A5CBE1}"/>
              </a:ext>
            </a:extLst>
          </p:cNvPr>
          <p:cNvCxnSpPr>
            <a:cxnSpLocks/>
          </p:cNvCxnSpPr>
          <p:nvPr/>
        </p:nvCxnSpPr>
        <p:spPr>
          <a:xfrm flipH="1">
            <a:off x="2278554" y="3407163"/>
            <a:ext cx="972164" cy="1042552"/>
          </a:xfrm>
          <a:prstGeom prst="straightConnector1">
            <a:avLst/>
          </a:prstGeom>
          <a:ln w="152400">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A675B9B1-B2BA-924B-B559-9C7154410665}"/>
              </a:ext>
            </a:extLst>
          </p:cNvPr>
          <p:cNvSpPr txBox="1"/>
          <p:nvPr/>
        </p:nvSpPr>
        <p:spPr>
          <a:xfrm>
            <a:off x="2942491" y="4998754"/>
            <a:ext cx="2569273" cy="1200329"/>
          </a:xfrm>
          <a:prstGeom prst="rect">
            <a:avLst/>
          </a:prstGeom>
          <a:noFill/>
        </p:spPr>
        <p:txBody>
          <a:bodyPr wrap="square" rtlCol="0">
            <a:spAutoFit/>
          </a:bodyPr>
          <a:lstStyle/>
          <a:p>
            <a:pPr algn="ctr"/>
            <a:r>
              <a:rPr lang="en-US" sz="1000" b="1" dirty="0">
                <a:solidFill>
                  <a:srgbClr val="FF0000"/>
                </a:solidFill>
              </a:rPr>
              <a:t>Return packet with all portions that you must complete to HR NO LATER than the 15</a:t>
            </a:r>
            <a:r>
              <a:rPr lang="en-US" sz="1000" b="1" baseline="30000" dirty="0">
                <a:solidFill>
                  <a:srgbClr val="FF0000"/>
                </a:solidFill>
              </a:rPr>
              <a:t>th</a:t>
            </a:r>
            <a:r>
              <a:rPr lang="en-US" sz="1000" b="1" dirty="0">
                <a:solidFill>
                  <a:srgbClr val="FF0000"/>
                </a:solidFill>
              </a:rPr>
              <a:t> of the month prior to your 30 day deadline. We have a notary on staff and will notify you when the employer portions are complete for you to pick up your packet to mail. We will NOT mail packets for you</a:t>
            </a:r>
            <a:r>
              <a:rPr lang="en-US" sz="1200" dirty="0">
                <a:solidFill>
                  <a:srgbClr val="FF0000"/>
                </a:solidFill>
              </a:rPr>
              <a:t>.</a:t>
            </a:r>
          </a:p>
        </p:txBody>
      </p:sp>
    </p:spTree>
    <p:extLst>
      <p:ext uri="{BB962C8B-B14F-4D97-AF65-F5344CB8AC3E}">
        <p14:creationId xmlns:p14="http://schemas.microsoft.com/office/powerpoint/2010/main" val="282637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Brace 4"/>
          <p:cNvSpPr/>
          <p:nvPr/>
        </p:nvSpPr>
        <p:spPr>
          <a:xfrm>
            <a:off x="4433045" y="365125"/>
            <a:ext cx="1160931" cy="2996639"/>
          </a:xfrm>
          <a:prstGeom prst="leftBrace">
            <a:avLst>
              <a:gd name="adj1" fmla="val 8333"/>
              <a:gd name="adj2" fmla="val 50000"/>
            </a:avLst>
          </a:pr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4433044" y="3570008"/>
            <a:ext cx="1160931" cy="2996639"/>
          </a:xfrm>
          <a:prstGeom prst="leftBrace">
            <a:avLst>
              <a:gd name="adj1" fmla="val 8333"/>
              <a:gd name="adj2" fmla="val 50000"/>
            </a:avLst>
          </a:pr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Arrow 7"/>
          <p:cNvSpPr/>
          <p:nvPr/>
        </p:nvSpPr>
        <p:spPr>
          <a:xfrm>
            <a:off x="578224" y="3570008"/>
            <a:ext cx="3854820" cy="299663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ight Arrow 9"/>
          <p:cNvSpPr/>
          <p:nvPr/>
        </p:nvSpPr>
        <p:spPr>
          <a:xfrm>
            <a:off x="578224" y="365125"/>
            <a:ext cx="3854820" cy="299663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0963" y="1601834"/>
            <a:ext cx="2904565" cy="523220"/>
          </a:xfrm>
          <a:prstGeom prst="rect">
            <a:avLst/>
          </a:prstGeom>
          <a:noFill/>
        </p:spPr>
        <p:txBody>
          <a:bodyPr wrap="square" rtlCol="0">
            <a:spAutoFit/>
          </a:bodyPr>
          <a:lstStyle/>
          <a:p>
            <a:pPr algn="ctr"/>
            <a:r>
              <a:rPr lang="en-US" sz="2800" b="1" dirty="0"/>
              <a:t>You complete</a:t>
            </a:r>
          </a:p>
        </p:txBody>
      </p:sp>
      <p:sp>
        <p:nvSpPr>
          <p:cNvPr id="13" name="TextBox 12"/>
          <p:cNvSpPr txBox="1"/>
          <p:nvPr/>
        </p:nvSpPr>
        <p:spPr>
          <a:xfrm>
            <a:off x="714585" y="4837494"/>
            <a:ext cx="2904565" cy="461665"/>
          </a:xfrm>
          <a:prstGeom prst="rect">
            <a:avLst/>
          </a:prstGeom>
          <a:noFill/>
        </p:spPr>
        <p:txBody>
          <a:bodyPr wrap="square" rtlCol="0">
            <a:spAutoFit/>
          </a:bodyPr>
          <a:lstStyle/>
          <a:p>
            <a:pPr algn="ctr"/>
            <a:r>
              <a:rPr lang="en-US" sz="2400" b="1" dirty="0">
                <a:solidFill>
                  <a:schemeClr val="bg1"/>
                </a:solidFill>
              </a:rPr>
              <a:t>We complete</a:t>
            </a:r>
          </a:p>
        </p:txBody>
      </p:sp>
      <p:pic>
        <p:nvPicPr>
          <p:cNvPr id="3" name="Picture 2">
            <a:extLst>
              <a:ext uri="{FF2B5EF4-FFF2-40B4-BE49-F238E27FC236}">
                <a16:creationId xmlns:a16="http://schemas.microsoft.com/office/drawing/2014/main" id="{461D1E00-553E-4447-8BBB-BD533305D5FB}"/>
              </a:ext>
            </a:extLst>
          </p:cNvPr>
          <p:cNvPicPr>
            <a:picLocks noChangeAspect="1"/>
          </p:cNvPicPr>
          <p:nvPr/>
        </p:nvPicPr>
        <p:blipFill>
          <a:blip r:embed="rId2"/>
          <a:stretch>
            <a:fillRect/>
          </a:stretch>
        </p:blipFill>
        <p:spPr>
          <a:xfrm>
            <a:off x="6060831" y="128954"/>
            <a:ext cx="5124918" cy="6591901"/>
          </a:xfrm>
          <a:prstGeom prst="rect">
            <a:avLst/>
          </a:prstGeom>
        </p:spPr>
      </p:pic>
    </p:spTree>
    <p:extLst>
      <p:ext uri="{BB962C8B-B14F-4D97-AF65-F5344CB8AC3E}">
        <p14:creationId xmlns:p14="http://schemas.microsoft.com/office/powerpoint/2010/main" val="30875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rot="10800000">
            <a:off x="7297263" y="10451"/>
            <a:ext cx="4199969" cy="274619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68551" y="1016106"/>
            <a:ext cx="2904565" cy="523220"/>
          </a:xfrm>
          <a:prstGeom prst="rect">
            <a:avLst/>
          </a:prstGeom>
          <a:noFill/>
        </p:spPr>
        <p:txBody>
          <a:bodyPr wrap="square" rtlCol="0">
            <a:spAutoFit/>
          </a:bodyPr>
          <a:lstStyle/>
          <a:p>
            <a:pPr algn="ctr"/>
            <a:r>
              <a:rPr lang="en-US" sz="2800" b="1" dirty="0"/>
              <a:t>You complete</a:t>
            </a:r>
          </a:p>
        </p:txBody>
      </p:sp>
      <p:sp>
        <p:nvSpPr>
          <p:cNvPr id="9" name="Right Arrow 8"/>
          <p:cNvSpPr/>
          <p:nvPr/>
        </p:nvSpPr>
        <p:spPr>
          <a:xfrm rot="10800000">
            <a:off x="6668576" y="2264097"/>
            <a:ext cx="2841820" cy="182524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0" name="TextBox 9"/>
          <p:cNvSpPr txBox="1"/>
          <p:nvPr/>
        </p:nvSpPr>
        <p:spPr>
          <a:xfrm>
            <a:off x="6873107" y="2889074"/>
            <a:ext cx="2904565" cy="523220"/>
          </a:xfrm>
          <a:prstGeom prst="rect">
            <a:avLst/>
          </a:prstGeom>
          <a:noFill/>
        </p:spPr>
        <p:txBody>
          <a:bodyPr wrap="square" rtlCol="0">
            <a:spAutoFit/>
          </a:bodyPr>
          <a:lstStyle/>
          <a:p>
            <a:pPr algn="ctr"/>
            <a:r>
              <a:rPr lang="en-US" sz="2800" b="1" dirty="0">
                <a:solidFill>
                  <a:schemeClr val="bg1"/>
                </a:solidFill>
              </a:rPr>
              <a:t>We complete</a:t>
            </a:r>
          </a:p>
        </p:txBody>
      </p:sp>
      <p:sp>
        <p:nvSpPr>
          <p:cNvPr id="11" name="Right Arrow 10"/>
          <p:cNvSpPr/>
          <p:nvPr/>
        </p:nvSpPr>
        <p:spPr>
          <a:xfrm rot="10800000">
            <a:off x="7410412" y="3658533"/>
            <a:ext cx="4199969" cy="29855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58113" y="4674232"/>
            <a:ext cx="3439119" cy="954107"/>
          </a:xfrm>
          <a:prstGeom prst="rect">
            <a:avLst/>
          </a:prstGeom>
          <a:noFill/>
        </p:spPr>
        <p:txBody>
          <a:bodyPr wrap="square" rtlCol="0">
            <a:spAutoFit/>
          </a:bodyPr>
          <a:lstStyle/>
          <a:p>
            <a:pPr algn="ctr"/>
            <a:r>
              <a:rPr lang="en-US" sz="2800" b="1"/>
              <a:t>You review and  complete if needed</a:t>
            </a:r>
            <a:endParaRPr lang="en-US" sz="2800" b="1" dirty="0"/>
          </a:p>
        </p:txBody>
      </p:sp>
      <p:pic>
        <p:nvPicPr>
          <p:cNvPr id="4" name="Content Placeholder 3">
            <a:extLst>
              <a:ext uri="{FF2B5EF4-FFF2-40B4-BE49-F238E27FC236}">
                <a16:creationId xmlns:a16="http://schemas.microsoft.com/office/drawing/2014/main" id="{0CB52400-C765-134D-969E-BC312F878190}"/>
              </a:ext>
            </a:extLst>
          </p:cNvPr>
          <p:cNvPicPr>
            <a:picLocks noGrp="1" noChangeAspect="1"/>
          </p:cNvPicPr>
          <p:nvPr>
            <p:ph idx="1"/>
          </p:nvPr>
        </p:nvPicPr>
        <p:blipFill>
          <a:blip r:embed="rId2"/>
          <a:stretch>
            <a:fillRect/>
          </a:stretch>
        </p:blipFill>
        <p:spPr>
          <a:xfrm>
            <a:off x="1395046" y="180135"/>
            <a:ext cx="5104535" cy="6559361"/>
          </a:xfrm>
        </p:spPr>
      </p:pic>
    </p:spTree>
    <p:extLst>
      <p:ext uri="{BB962C8B-B14F-4D97-AF65-F5344CB8AC3E}">
        <p14:creationId xmlns:p14="http://schemas.microsoft.com/office/powerpoint/2010/main" val="126966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73388" cy="3305922"/>
          </a:xfrm>
        </p:spPr>
        <p:txBody>
          <a:bodyPr/>
          <a:lstStyle/>
          <a:p>
            <a:pPr algn="ctr"/>
            <a:r>
              <a:rPr lang="en-US" dirty="0"/>
              <a:t>You complete all</a:t>
            </a:r>
            <a:br>
              <a:rPr lang="en-US" dirty="0"/>
            </a:br>
            <a:r>
              <a:rPr lang="en-US" dirty="0"/>
              <a:t>of this page</a:t>
            </a:r>
          </a:p>
        </p:txBody>
      </p:sp>
      <p:pic>
        <p:nvPicPr>
          <p:cNvPr id="4" name="Picture 3">
            <a:extLst>
              <a:ext uri="{FF2B5EF4-FFF2-40B4-BE49-F238E27FC236}">
                <a16:creationId xmlns:a16="http://schemas.microsoft.com/office/drawing/2014/main" id="{42FC7CB7-FD94-B54B-A496-CD7D6CF13D15}"/>
              </a:ext>
            </a:extLst>
          </p:cNvPr>
          <p:cNvPicPr>
            <a:picLocks noChangeAspect="1"/>
          </p:cNvPicPr>
          <p:nvPr/>
        </p:nvPicPr>
        <p:blipFill>
          <a:blip r:embed="rId2"/>
          <a:stretch>
            <a:fillRect/>
          </a:stretch>
        </p:blipFill>
        <p:spPr>
          <a:xfrm>
            <a:off x="6526641" y="165832"/>
            <a:ext cx="5024921" cy="6492875"/>
          </a:xfrm>
          <a:prstGeom prst="rect">
            <a:avLst/>
          </a:prstGeom>
        </p:spPr>
      </p:pic>
    </p:spTree>
    <p:extLst>
      <p:ext uri="{BB962C8B-B14F-4D97-AF65-F5344CB8AC3E}">
        <p14:creationId xmlns:p14="http://schemas.microsoft.com/office/powerpoint/2010/main" val="196966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Brace 5"/>
          <p:cNvSpPr/>
          <p:nvPr/>
        </p:nvSpPr>
        <p:spPr>
          <a:xfrm rot="10800000">
            <a:off x="6369420" y="593724"/>
            <a:ext cx="1160931" cy="4677522"/>
          </a:xfrm>
          <a:prstGeom prst="leftBrace">
            <a:avLst>
              <a:gd name="adj1" fmla="val 8333"/>
              <a:gd name="adj2" fmla="val 50000"/>
            </a:avLst>
          </a:pr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135471" y="1385047"/>
            <a:ext cx="3415553" cy="2862322"/>
          </a:xfrm>
          <a:prstGeom prst="rect">
            <a:avLst/>
          </a:prstGeom>
          <a:noFill/>
        </p:spPr>
        <p:txBody>
          <a:bodyPr wrap="square" rtlCol="0">
            <a:spAutoFit/>
          </a:bodyPr>
          <a:lstStyle/>
          <a:p>
            <a:pPr algn="ctr"/>
            <a:r>
              <a:rPr lang="en-US" sz="3600" dirty="0"/>
              <a:t>Your financial institution will need to complete this page</a:t>
            </a:r>
          </a:p>
        </p:txBody>
      </p:sp>
      <p:sp>
        <p:nvSpPr>
          <p:cNvPr id="9" name="TextBox 8"/>
          <p:cNvSpPr txBox="1"/>
          <p:nvPr/>
        </p:nvSpPr>
        <p:spPr>
          <a:xfrm>
            <a:off x="7355541" y="5392271"/>
            <a:ext cx="4477871" cy="646331"/>
          </a:xfrm>
          <a:prstGeom prst="rect">
            <a:avLst/>
          </a:prstGeom>
          <a:noFill/>
        </p:spPr>
        <p:txBody>
          <a:bodyPr wrap="square" rtlCol="0">
            <a:spAutoFit/>
          </a:bodyPr>
          <a:lstStyle/>
          <a:p>
            <a:r>
              <a:rPr lang="en-US" dirty="0"/>
              <a:t>Note:  Direct Deposit will be delayed if you wait until the 15</a:t>
            </a:r>
            <a:r>
              <a:rPr lang="en-US" baseline="30000" dirty="0"/>
              <a:t>th</a:t>
            </a:r>
            <a:r>
              <a:rPr lang="en-US" dirty="0"/>
              <a:t> to submit your paperwork</a:t>
            </a:r>
          </a:p>
        </p:txBody>
      </p:sp>
      <p:sp>
        <p:nvSpPr>
          <p:cNvPr id="8" name="Left Arrow 7"/>
          <p:cNvSpPr/>
          <p:nvPr/>
        </p:nvSpPr>
        <p:spPr>
          <a:xfrm rot="21085812">
            <a:off x="5451265" y="5429733"/>
            <a:ext cx="1937128" cy="692218"/>
          </a:xfrm>
          <a:prstGeom prst="leftArrow">
            <a:avLst>
              <a:gd name="adj1" fmla="val 10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131B98-D70A-CB44-9418-93781970BA75}"/>
              </a:ext>
            </a:extLst>
          </p:cNvPr>
          <p:cNvPicPr>
            <a:picLocks noChangeAspect="1"/>
          </p:cNvPicPr>
          <p:nvPr/>
        </p:nvPicPr>
        <p:blipFill>
          <a:blip r:embed="rId2"/>
          <a:stretch>
            <a:fillRect/>
          </a:stretch>
        </p:blipFill>
        <p:spPr>
          <a:xfrm>
            <a:off x="358588" y="128953"/>
            <a:ext cx="5051916" cy="6459415"/>
          </a:xfrm>
          <a:prstGeom prst="rect">
            <a:avLst/>
          </a:prstGeom>
        </p:spPr>
      </p:pic>
    </p:spTree>
    <p:extLst>
      <p:ext uri="{BB962C8B-B14F-4D97-AF65-F5344CB8AC3E}">
        <p14:creationId xmlns:p14="http://schemas.microsoft.com/office/powerpoint/2010/main" val="149498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Finishing your application</a:t>
            </a:r>
            <a:r>
              <a:rPr lang="is-IS" dirty="0"/>
              <a:t>…</a:t>
            </a:r>
            <a:endParaRPr lang="en-US" dirty="0"/>
          </a:p>
        </p:txBody>
      </p:sp>
      <p:sp>
        <p:nvSpPr>
          <p:cNvPr id="3" name="Content Placeholder 2"/>
          <p:cNvSpPr>
            <a:spLocks noGrp="1"/>
          </p:cNvSpPr>
          <p:nvPr>
            <p:ph idx="1"/>
          </p:nvPr>
        </p:nvSpPr>
        <p:spPr>
          <a:xfrm>
            <a:off x="838200" y="1519518"/>
            <a:ext cx="10515600" cy="4854388"/>
          </a:xfrm>
        </p:spPr>
        <p:txBody>
          <a:bodyPr>
            <a:normAutofit fontScale="92500"/>
          </a:bodyPr>
          <a:lstStyle/>
          <a:p>
            <a:r>
              <a:rPr lang="en-US" dirty="0"/>
              <a:t>Bring your packet to Human Resources (including your TCSS Notice of Resignation/Retirement). Our office closes at 4:30 p.m., so please arrive no later than 4:00 p.m. if you need assistance.</a:t>
            </a:r>
          </a:p>
          <a:p>
            <a:r>
              <a:rPr lang="en-US" dirty="0"/>
              <a:t>We have notaries available to notarize your signature. We will complete the employer certification portion.</a:t>
            </a:r>
          </a:p>
          <a:p>
            <a:r>
              <a:rPr lang="en-US" dirty="0"/>
              <a:t>Once your application has been completed by our office staff, we will notify you so that you can pick up your packet and mail to TRS. We do not mail the packets for you. It is your responsibility to ensure that your retirement application is delivered to Montgomery by the deadline.</a:t>
            </a:r>
          </a:p>
          <a:p>
            <a:r>
              <a:rPr lang="en-US" dirty="0"/>
              <a:t>Applications must be received by the 15</a:t>
            </a:r>
            <a:r>
              <a:rPr lang="en-US" baseline="30000" dirty="0"/>
              <a:t>th</a:t>
            </a:r>
            <a:r>
              <a:rPr lang="en-US" dirty="0"/>
              <a:t> of each month to allow us the opportunity to complete the employer certification and mail to Montgomery for receipt by the 1</a:t>
            </a:r>
            <a:r>
              <a:rPr lang="en-US" baseline="30000" dirty="0"/>
              <a:t>st</a:t>
            </a:r>
            <a:r>
              <a:rPr lang="en-US" dirty="0"/>
              <a:t> of the month (if that is your deadline).</a:t>
            </a:r>
          </a:p>
          <a:p>
            <a:endParaRPr lang="en-US" dirty="0"/>
          </a:p>
        </p:txBody>
      </p:sp>
    </p:spTree>
    <p:extLst>
      <p:ext uri="{BB962C8B-B14F-4D97-AF65-F5344CB8AC3E}">
        <p14:creationId xmlns:p14="http://schemas.microsoft.com/office/powerpoint/2010/main" val="203323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481"/>
            <a:ext cx="11049000" cy="1325563"/>
          </a:xfrm>
        </p:spPr>
        <p:txBody>
          <a:bodyPr>
            <a:normAutofit/>
          </a:bodyPr>
          <a:lstStyle/>
          <a:p>
            <a:pPr algn="ctr"/>
            <a:r>
              <a:rPr lang="en-US" sz="6000" b="1" dirty="0"/>
              <a:t>Questions?</a:t>
            </a:r>
          </a:p>
        </p:txBody>
      </p:sp>
      <p:pic>
        <p:nvPicPr>
          <p:cNvPr id="1026" name="Picture 2" descr="https://encrypted-tbn2.gstatic.com/images?q=tbn:ANd9GcRMXJSDe4XdQej6eiMt2khahF6jcKAHJW-DDlTeujstt3drLb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0519" y="1470454"/>
            <a:ext cx="9144000" cy="496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0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2843"/>
            <a:ext cx="10515600" cy="1325563"/>
          </a:xfrm>
        </p:spPr>
        <p:txBody>
          <a:bodyPr>
            <a:normAutofit fontScale="90000"/>
          </a:bodyPr>
          <a:lstStyle/>
          <a:p>
            <a:pPr algn="ctr"/>
            <a:r>
              <a:rPr lang="en-US" b="1" dirty="0"/>
              <a:t>THANK YOU for your service to our system</a:t>
            </a:r>
            <a:br>
              <a:rPr lang="en-US" b="1" dirty="0"/>
            </a:br>
            <a:r>
              <a:rPr lang="en-US" b="1" dirty="0"/>
              <a:t>and the children you have positively impacted through your work!</a:t>
            </a:r>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630" y="2183971"/>
            <a:ext cx="6962140" cy="4351338"/>
          </a:xfrm>
          <a:prstGeom prst="rect">
            <a:avLst/>
          </a:prstGeom>
        </p:spPr>
      </p:pic>
    </p:spTree>
    <p:extLst>
      <p:ext uri="{BB962C8B-B14F-4D97-AF65-F5344CB8AC3E}">
        <p14:creationId xmlns:p14="http://schemas.microsoft.com/office/powerpoint/2010/main" val="75741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898C7D-665D-2447-B117-02CBE0D9140B}"/>
              </a:ext>
            </a:extLst>
          </p:cNvPr>
          <p:cNvPicPr>
            <a:picLocks noChangeAspect="1"/>
          </p:cNvPicPr>
          <p:nvPr/>
        </p:nvPicPr>
        <p:blipFill>
          <a:blip r:embed="rId2"/>
          <a:stretch>
            <a:fillRect/>
          </a:stretch>
        </p:blipFill>
        <p:spPr>
          <a:xfrm>
            <a:off x="4267200" y="1395046"/>
            <a:ext cx="7426569" cy="5094356"/>
          </a:xfrm>
          <a:prstGeom prst="rect">
            <a:avLst/>
          </a:prstGeom>
        </p:spPr>
      </p:pic>
      <p:sp>
        <p:nvSpPr>
          <p:cNvPr id="2" name="Title 1"/>
          <p:cNvSpPr>
            <a:spLocks noGrp="1"/>
          </p:cNvSpPr>
          <p:nvPr>
            <p:ph type="title"/>
          </p:nvPr>
        </p:nvSpPr>
        <p:spPr/>
        <p:txBody>
          <a:bodyPr/>
          <a:lstStyle/>
          <a:p>
            <a:r>
              <a:rPr lang="en-US" b="1" dirty="0">
                <a:hlinkClick r:id="rId3"/>
              </a:rPr>
              <a:t>The TRS Website </a:t>
            </a:r>
            <a:r>
              <a:rPr lang="en-US" b="1" dirty="0"/>
              <a:t>– Review before retirement</a:t>
            </a:r>
          </a:p>
        </p:txBody>
      </p:sp>
      <p:sp>
        <p:nvSpPr>
          <p:cNvPr id="7" name="Right Arrow 6"/>
          <p:cNvSpPr/>
          <p:nvPr/>
        </p:nvSpPr>
        <p:spPr>
          <a:xfrm>
            <a:off x="601579" y="1852862"/>
            <a:ext cx="5005137" cy="3152274"/>
          </a:xfrm>
          <a:prstGeom prst="rightArrow">
            <a:avLst>
              <a:gd name="adj1" fmla="val 50000"/>
              <a:gd name="adj2" fmla="val 614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12700" cmpd="sng">
                  <a:solidFill>
                    <a:schemeClr val="accent4"/>
                  </a:solidFill>
                  <a:prstDash val="solid"/>
                </a:ln>
                <a:solidFill>
                  <a:srgbClr val="FFFF00"/>
                </a:solidFill>
              </a:rPr>
              <a:t>GREAT INFORMATION</a:t>
            </a:r>
          </a:p>
        </p:txBody>
      </p:sp>
    </p:spTree>
    <p:extLst>
      <p:ext uri="{BB962C8B-B14F-4D97-AF65-F5344CB8AC3E}">
        <p14:creationId xmlns:p14="http://schemas.microsoft.com/office/powerpoint/2010/main" val="76913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9595"/>
            <a:ext cx="3263153" cy="5811838"/>
          </a:xfrm>
        </p:spPr>
        <p:txBody>
          <a:bodyPr/>
          <a:lstStyle/>
          <a:p>
            <a:pPr algn="ctr"/>
            <a:r>
              <a:rPr lang="en-US" b="1" dirty="0"/>
              <a:t>Publications and Forms</a:t>
            </a:r>
            <a:br>
              <a:rPr lang="en-US" dirty="0"/>
            </a:br>
            <a:endParaRPr lang="en-US" dirty="0"/>
          </a:p>
        </p:txBody>
      </p:sp>
      <p:pic>
        <p:nvPicPr>
          <p:cNvPr id="6" name="Content Placeholder 5">
            <a:extLst>
              <a:ext uri="{FF2B5EF4-FFF2-40B4-BE49-F238E27FC236}">
                <a16:creationId xmlns:a16="http://schemas.microsoft.com/office/drawing/2014/main" id="{5E7D72C3-47BE-F94B-88E3-7C4BC46D21C9}"/>
              </a:ext>
            </a:extLst>
          </p:cNvPr>
          <p:cNvPicPr>
            <a:picLocks noGrp="1" noChangeAspect="1"/>
          </p:cNvPicPr>
          <p:nvPr>
            <p:ph idx="1"/>
          </p:nvPr>
        </p:nvPicPr>
        <p:blipFill>
          <a:blip r:embed="rId2"/>
          <a:stretch>
            <a:fillRect/>
          </a:stretch>
        </p:blipFill>
        <p:spPr>
          <a:xfrm>
            <a:off x="4101353" y="172672"/>
            <a:ext cx="4728813" cy="4351338"/>
          </a:xfrm>
        </p:spPr>
      </p:pic>
      <p:pic>
        <p:nvPicPr>
          <p:cNvPr id="10" name="Picture 9">
            <a:extLst>
              <a:ext uri="{FF2B5EF4-FFF2-40B4-BE49-F238E27FC236}">
                <a16:creationId xmlns:a16="http://schemas.microsoft.com/office/drawing/2014/main" id="{FADDA757-AD06-A54F-9FC7-A9CCE222CBA4}"/>
              </a:ext>
            </a:extLst>
          </p:cNvPr>
          <p:cNvPicPr>
            <a:picLocks noChangeAspect="1"/>
          </p:cNvPicPr>
          <p:nvPr/>
        </p:nvPicPr>
        <p:blipFill>
          <a:blip r:embed="rId3"/>
          <a:stretch>
            <a:fillRect/>
          </a:stretch>
        </p:blipFill>
        <p:spPr>
          <a:xfrm>
            <a:off x="7702062" y="2214169"/>
            <a:ext cx="3689140" cy="4374200"/>
          </a:xfrm>
          <a:prstGeom prst="rect">
            <a:avLst/>
          </a:prstGeom>
        </p:spPr>
      </p:pic>
    </p:spTree>
    <p:extLst>
      <p:ext uri="{BB962C8B-B14F-4D97-AF65-F5344CB8AC3E}">
        <p14:creationId xmlns:p14="http://schemas.microsoft.com/office/powerpoint/2010/main" val="99742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Member Online Services (same as PEEHIP)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1922"/>
            <a:ext cx="10851776" cy="4830669"/>
          </a:xfrm>
        </p:spPr>
      </p:pic>
      <p:sp>
        <p:nvSpPr>
          <p:cNvPr id="6" name="TextBox 5"/>
          <p:cNvSpPr txBox="1"/>
          <p:nvPr/>
        </p:nvSpPr>
        <p:spPr>
          <a:xfrm>
            <a:off x="1129553" y="2399096"/>
            <a:ext cx="3590365" cy="3416320"/>
          </a:xfrm>
          <a:prstGeom prst="rect">
            <a:avLst/>
          </a:prstGeom>
          <a:noFill/>
        </p:spPr>
        <p:txBody>
          <a:bodyPr wrap="square" rtlCol="0">
            <a:spAutoFit/>
          </a:bodyPr>
          <a:lstStyle/>
          <a:p>
            <a:r>
              <a:rPr lang="en-US" sz="2400" b="1" dirty="0">
                <a:solidFill>
                  <a:schemeClr val="bg1"/>
                </a:solidFill>
              </a:rPr>
              <a:t>Member Online Services (MOS) allows you to view your TRS account statement, estimate your retirement benefit, view and/or change your beneficiary, view your RSA-1 statement, and change your address. </a:t>
            </a:r>
          </a:p>
        </p:txBody>
      </p:sp>
      <p:sp>
        <p:nvSpPr>
          <p:cNvPr id="7" name="TextBox 6"/>
          <p:cNvSpPr txBox="1"/>
          <p:nvPr/>
        </p:nvSpPr>
        <p:spPr>
          <a:xfrm>
            <a:off x="1237129" y="2716306"/>
            <a:ext cx="2904565" cy="369332"/>
          </a:xfrm>
          <a:prstGeom prst="rect">
            <a:avLst/>
          </a:prstGeom>
          <a:noFill/>
        </p:spPr>
        <p:txBody>
          <a:bodyPr wrap="square" rtlCol="0">
            <a:spAutoFit/>
          </a:bodyPr>
          <a:lstStyle/>
          <a:p>
            <a:endParaRPr lang="en-US" b="1" dirty="0">
              <a:ln w="0">
                <a:solidFill>
                  <a:srgbClr val="FF0000"/>
                </a:solidFill>
              </a:ln>
              <a:solidFill>
                <a:srgbClr val="C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583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365125"/>
            <a:ext cx="3644153" cy="6076016"/>
          </a:xfrm>
        </p:spPr>
        <p:txBody>
          <a:bodyPr/>
          <a:lstStyle/>
          <a:p>
            <a:pPr algn="ctr"/>
            <a:r>
              <a:rPr lang="en-US" b="1" dirty="0"/>
              <a:t>Sick Leave</a:t>
            </a:r>
            <a:br>
              <a:rPr lang="en-US" b="1" dirty="0"/>
            </a:br>
            <a:r>
              <a:rPr lang="en-US" b="1" dirty="0"/>
              <a:t>Conversion </a:t>
            </a:r>
            <a:br>
              <a:rPr lang="en-US" b="1" dirty="0"/>
            </a:br>
            <a:r>
              <a:rPr lang="en-US" b="1" dirty="0"/>
              <a:t>Tier 1 Only</a:t>
            </a:r>
            <a:br>
              <a:rPr lang="en-US" b="1" dirty="0"/>
            </a:br>
            <a:r>
              <a:rPr lang="en-US" sz="2400" b="1" dirty="0"/>
              <a:t>(From TRS Member Handbook)</a:t>
            </a:r>
            <a:endParaRPr lang="en-US" b="1" dirty="0"/>
          </a:p>
        </p:txBody>
      </p:sp>
      <p:pic>
        <p:nvPicPr>
          <p:cNvPr id="6" name="Content Placeholder 5">
            <a:extLst>
              <a:ext uri="{FF2B5EF4-FFF2-40B4-BE49-F238E27FC236}">
                <a16:creationId xmlns:a16="http://schemas.microsoft.com/office/drawing/2014/main" id="{B3355562-0704-6641-96B2-F520A1F32276}"/>
              </a:ext>
            </a:extLst>
          </p:cNvPr>
          <p:cNvPicPr>
            <a:picLocks noGrp="1" noChangeAspect="1"/>
          </p:cNvPicPr>
          <p:nvPr>
            <p:ph idx="1"/>
          </p:nvPr>
        </p:nvPicPr>
        <p:blipFill>
          <a:blip r:embed="rId3"/>
          <a:stretch>
            <a:fillRect/>
          </a:stretch>
        </p:blipFill>
        <p:spPr>
          <a:xfrm>
            <a:off x="5263661" y="271341"/>
            <a:ext cx="6353908" cy="6076016"/>
          </a:xfrm>
        </p:spPr>
      </p:pic>
    </p:spTree>
    <p:extLst>
      <p:ext uri="{BB962C8B-B14F-4D97-AF65-F5344CB8AC3E}">
        <p14:creationId xmlns:p14="http://schemas.microsoft.com/office/powerpoint/2010/main" val="204636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4A4D-2813-5D40-B90B-C9FA9CE46740}"/>
              </a:ext>
            </a:extLst>
          </p:cNvPr>
          <p:cNvSpPr>
            <a:spLocks noGrp="1"/>
          </p:cNvSpPr>
          <p:nvPr>
            <p:ph type="title"/>
          </p:nvPr>
        </p:nvSpPr>
        <p:spPr/>
        <p:txBody>
          <a:bodyPr/>
          <a:lstStyle/>
          <a:p>
            <a:r>
              <a:rPr lang="en-US" b="1" dirty="0"/>
              <a:t>Post-Retirement Employment</a:t>
            </a:r>
          </a:p>
        </p:txBody>
      </p:sp>
      <p:sp>
        <p:nvSpPr>
          <p:cNvPr id="3" name="Content Placeholder 2">
            <a:extLst>
              <a:ext uri="{FF2B5EF4-FFF2-40B4-BE49-F238E27FC236}">
                <a16:creationId xmlns:a16="http://schemas.microsoft.com/office/drawing/2014/main" id="{5EB90E78-74B8-FE41-9B53-92BABE9B09B9}"/>
              </a:ext>
            </a:extLst>
          </p:cNvPr>
          <p:cNvSpPr>
            <a:spLocks noGrp="1"/>
          </p:cNvSpPr>
          <p:nvPr>
            <p:ph idx="1"/>
          </p:nvPr>
        </p:nvSpPr>
        <p:spPr/>
        <p:txBody>
          <a:bodyPr/>
          <a:lstStyle/>
          <a:p>
            <a:pPr marL="0" indent="0">
              <a:buNone/>
            </a:pPr>
            <a:r>
              <a:rPr lang="en-US" dirty="0"/>
              <a:t>A TRS retiree may continue to receive full benefits while employed with an ERS or TRS agency so long as the following conditions are BOTH met:</a:t>
            </a:r>
          </a:p>
          <a:p>
            <a:pPr marL="0" indent="0">
              <a:buNone/>
            </a:pPr>
            <a:endParaRPr lang="en-US" dirty="0"/>
          </a:p>
          <a:p>
            <a:pPr marL="914400" lvl="1" indent="-457200">
              <a:buAutoNum type="arabicPeriod"/>
            </a:pPr>
            <a:r>
              <a:rPr lang="en-US" dirty="0"/>
              <a:t>The retiree is NOT employed or under contract as a permanent, full-time employee. Must be employed in a part-time capacity.</a:t>
            </a:r>
          </a:p>
          <a:p>
            <a:pPr marL="914400" lvl="1" indent="-457200">
              <a:buAutoNum type="arabicPeriod"/>
            </a:pPr>
            <a:endParaRPr lang="en-US" dirty="0"/>
          </a:p>
          <a:p>
            <a:pPr marL="914400" lvl="1" indent="-457200">
              <a:buAutoNum type="arabicPeriod"/>
            </a:pPr>
            <a:r>
              <a:rPr lang="en-US" dirty="0"/>
              <a:t>The retiree’s salary cannot exceed the limitation on earnings and the limits are subject to change each year based upon the Consumer Price Index.</a:t>
            </a:r>
          </a:p>
          <a:p>
            <a:pPr marL="914400" lvl="2" indent="0">
              <a:buNone/>
            </a:pPr>
            <a:r>
              <a:rPr lang="en-US" dirty="0"/>
              <a:t>	</a:t>
            </a:r>
          </a:p>
          <a:p>
            <a:pPr marL="914400" lvl="2" indent="0">
              <a:buNone/>
            </a:pPr>
            <a:r>
              <a:rPr lang="en-US" dirty="0"/>
              <a:t>	For 2020, the limit is $32,000. </a:t>
            </a:r>
          </a:p>
        </p:txBody>
      </p:sp>
    </p:spTree>
    <p:extLst>
      <p:ext uri="{BB962C8B-B14F-4D97-AF65-F5344CB8AC3E}">
        <p14:creationId xmlns:p14="http://schemas.microsoft.com/office/powerpoint/2010/main" val="101316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E164-C5C5-7C43-8A86-3AB1EC1FD07E}"/>
              </a:ext>
            </a:extLst>
          </p:cNvPr>
          <p:cNvSpPr>
            <a:spLocks noGrp="1"/>
          </p:cNvSpPr>
          <p:nvPr>
            <p:ph type="title"/>
          </p:nvPr>
        </p:nvSpPr>
        <p:spPr/>
        <p:txBody>
          <a:bodyPr/>
          <a:lstStyle/>
          <a:p>
            <a:r>
              <a:rPr lang="en-US" b="1" dirty="0"/>
              <a:t>Monthly Retirement Benefit Choices</a:t>
            </a:r>
          </a:p>
        </p:txBody>
      </p:sp>
      <p:sp>
        <p:nvSpPr>
          <p:cNvPr id="3" name="Content Placeholder 2">
            <a:extLst>
              <a:ext uri="{FF2B5EF4-FFF2-40B4-BE49-F238E27FC236}">
                <a16:creationId xmlns:a16="http://schemas.microsoft.com/office/drawing/2014/main" id="{DAF69FBE-6130-6D48-828F-98548BFF4A7C}"/>
              </a:ext>
            </a:extLst>
          </p:cNvPr>
          <p:cNvSpPr>
            <a:spLocks noGrp="1"/>
          </p:cNvSpPr>
          <p:nvPr>
            <p:ph idx="1"/>
          </p:nvPr>
        </p:nvSpPr>
        <p:spPr>
          <a:xfrm>
            <a:off x="832338" y="1500554"/>
            <a:ext cx="10515600" cy="4724400"/>
          </a:xfrm>
        </p:spPr>
        <p:txBody>
          <a:bodyPr>
            <a:normAutofit fontScale="92500" lnSpcReduction="20000"/>
          </a:bodyPr>
          <a:lstStyle/>
          <a:p>
            <a:r>
              <a:rPr lang="en-US" dirty="0"/>
              <a:t>Maximum Monthly Benefit</a:t>
            </a:r>
          </a:p>
          <a:p>
            <a:pPr lvl="1"/>
            <a:r>
              <a:rPr lang="en-US" dirty="0"/>
              <a:t>Greatest monthly amount. All benefits cease at retiree’s death. The beneficiary receives only a prorated monthly payment.</a:t>
            </a:r>
          </a:p>
          <a:p>
            <a:r>
              <a:rPr lang="en-US" dirty="0"/>
              <a:t>Option I</a:t>
            </a:r>
          </a:p>
          <a:p>
            <a:pPr lvl="1"/>
            <a:r>
              <a:rPr lang="en-US" dirty="0"/>
              <a:t>Monthly amount slightly reduced, but allows beneficiary to receive balance of TRS account that remains (if any). </a:t>
            </a:r>
          </a:p>
          <a:p>
            <a:r>
              <a:rPr lang="en-US" dirty="0"/>
              <a:t>Option II*</a:t>
            </a:r>
          </a:p>
          <a:p>
            <a:pPr lvl="1"/>
            <a:r>
              <a:rPr lang="en-US" dirty="0"/>
              <a:t>100% survivor benefit.</a:t>
            </a:r>
          </a:p>
          <a:p>
            <a:r>
              <a:rPr lang="en-US" dirty="0"/>
              <a:t>Option III*</a:t>
            </a:r>
          </a:p>
          <a:p>
            <a:pPr lvl="1"/>
            <a:r>
              <a:rPr lang="en-US" dirty="0"/>
              <a:t>50% survivor benefit.</a:t>
            </a:r>
          </a:p>
          <a:p>
            <a:pPr marL="0" indent="0">
              <a:buNone/>
            </a:pPr>
            <a:r>
              <a:rPr lang="en-US" dirty="0"/>
              <a:t>The retiree receives a lifetime monthly benefit with any of the choices.</a:t>
            </a:r>
          </a:p>
          <a:p>
            <a:pPr marL="0" indent="0">
              <a:buNone/>
            </a:pPr>
            <a:r>
              <a:rPr lang="en-US" dirty="0"/>
              <a:t>*You can only have one beneficiary with Option II or III. Both are contingent upon the member AND the beneficiary’s ages. If there is a large difference in ages, there will be a significant reduction in the monthly benefit.</a:t>
            </a:r>
          </a:p>
        </p:txBody>
      </p:sp>
    </p:spTree>
    <p:extLst>
      <p:ext uri="{BB962C8B-B14F-4D97-AF65-F5344CB8AC3E}">
        <p14:creationId xmlns:p14="http://schemas.microsoft.com/office/powerpoint/2010/main" val="41009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4AD1-A29C-544F-B53D-7B537BD5BB83}"/>
              </a:ext>
            </a:extLst>
          </p:cNvPr>
          <p:cNvSpPr>
            <a:spLocks noGrp="1"/>
          </p:cNvSpPr>
          <p:nvPr>
            <p:ph type="title"/>
          </p:nvPr>
        </p:nvSpPr>
        <p:spPr/>
        <p:txBody>
          <a:bodyPr/>
          <a:lstStyle/>
          <a:p>
            <a:r>
              <a:rPr lang="en-US" b="1" dirty="0"/>
              <a:t>Partial Lump Sum Option Plan (PLOP)</a:t>
            </a:r>
          </a:p>
        </p:txBody>
      </p:sp>
      <p:sp>
        <p:nvSpPr>
          <p:cNvPr id="3" name="Content Placeholder 2">
            <a:extLst>
              <a:ext uri="{FF2B5EF4-FFF2-40B4-BE49-F238E27FC236}">
                <a16:creationId xmlns:a16="http://schemas.microsoft.com/office/drawing/2014/main" id="{1DE77577-DF2C-9547-A301-3EA289FAC39C}"/>
              </a:ext>
            </a:extLst>
          </p:cNvPr>
          <p:cNvSpPr>
            <a:spLocks noGrp="1"/>
          </p:cNvSpPr>
          <p:nvPr>
            <p:ph idx="1"/>
          </p:nvPr>
        </p:nvSpPr>
        <p:spPr/>
        <p:txBody>
          <a:bodyPr>
            <a:normAutofit fontScale="85000" lnSpcReduction="10000"/>
          </a:bodyPr>
          <a:lstStyle/>
          <a:p>
            <a:r>
              <a:rPr lang="en-US" dirty="0"/>
              <a:t>Option for retirees to receive a lump sum payment at beginning of retirement. </a:t>
            </a:r>
          </a:p>
          <a:p>
            <a:r>
              <a:rPr lang="en-US" dirty="0"/>
              <a:t>In exchange for a reduced lifetime monthly benefit, the member can receive up to 24 months of the maximum monthly benefit (increments of $1,000). </a:t>
            </a:r>
          </a:p>
          <a:p>
            <a:r>
              <a:rPr lang="en-US" dirty="0"/>
              <a:t>TRS stresses that they do NOT want members to use this to purchase a depreciable asset, but use to pay off debt to allow member to live more comfortably in retirement. </a:t>
            </a:r>
          </a:p>
          <a:p>
            <a:r>
              <a:rPr lang="en-US" dirty="0"/>
              <a:t>Payment is subject to 20% withholding for federal income taxes and retirement later in the year may throw member into a higher tax bracket.</a:t>
            </a:r>
          </a:p>
          <a:p>
            <a:r>
              <a:rPr lang="en-US" dirty="0"/>
              <a:t>A lump sum probably puts the retiree ahead of the game for about the first 10 years, but after that, the permanently reduced monthly benefit catches up. </a:t>
            </a:r>
          </a:p>
          <a:p>
            <a:r>
              <a:rPr lang="en-US" dirty="0"/>
              <a:t>AGAIN, TRS STRESSES that this is best used for unsettled debts - not purchases.  </a:t>
            </a:r>
          </a:p>
        </p:txBody>
      </p:sp>
    </p:spTree>
    <p:extLst>
      <p:ext uri="{BB962C8B-B14F-4D97-AF65-F5344CB8AC3E}">
        <p14:creationId xmlns:p14="http://schemas.microsoft.com/office/powerpoint/2010/main" val="62033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Instructions</a:t>
            </a:r>
          </a:p>
        </p:txBody>
      </p:sp>
      <p:sp>
        <p:nvSpPr>
          <p:cNvPr id="3" name="Content Placeholder 2"/>
          <p:cNvSpPr>
            <a:spLocks noGrp="1"/>
          </p:cNvSpPr>
          <p:nvPr>
            <p:ph idx="1"/>
          </p:nvPr>
        </p:nvSpPr>
        <p:spPr>
          <a:xfrm>
            <a:off x="838200" y="1535723"/>
            <a:ext cx="10515600" cy="4641240"/>
          </a:xfrm>
        </p:spPr>
        <p:txBody>
          <a:bodyPr>
            <a:normAutofit fontScale="92500" lnSpcReduction="10000"/>
          </a:bodyPr>
          <a:lstStyle/>
          <a:p>
            <a:r>
              <a:rPr lang="en-US" dirty="0"/>
              <a:t>Complete ALL portions of the packet and return to Human Resources (Do NOT send portions to TRS)</a:t>
            </a:r>
          </a:p>
          <a:p>
            <a:r>
              <a:rPr lang="en-US" dirty="0"/>
              <a:t>Packets must be received in HR no later than the 15</a:t>
            </a:r>
            <a:r>
              <a:rPr lang="en-US" baseline="30000" dirty="0"/>
              <a:t>th</a:t>
            </a:r>
            <a:r>
              <a:rPr lang="en-US" dirty="0"/>
              <a:t> of the month prior to your 30 day deadline to submit to TRS</a:t>
            </a:r>
          </a:p>
          <a:p>
            <a:r>
              <a:rPr lang="en-US" dirty="0"/>
              <a:t>Human Resources will route your packet to the appropriate departments for completion</a:t>
            </a:r>
          </a:p>
          <a:p>
            <a:r>
              <a:rPr lang="en-US" dirty="0"/>
              <a:t>We will notify you when your packet is ready for you to pick up – you must mail or hand deliver to TRS</a:t>
            </a:r>
          </a:p>
          <a:p>
            <a:r>
              <a:rPr lang="en-US" dirty="0"/>
              <a:t>For any detailed questions regarding your monthly benefit, service credit or insurance costs, please contact TRS directly at 1-877-517-0020</a:t>
            </a:r>
          </a:p>
          <a:p>
            <a:r>
              <a:rPr lang="en-US" dirty="0"/>
              <a:t>Remember that we are NOT the experts, but will guide you through the process</a:t>
            </a:r>
          </a:p>
        </p:txBody>
      </p:sp>
    </p:spTree>
    <p:extLst>
      <p:ext uri="{BB962C8B-B14F-4D97-AF65-F5344CB8AC3E}">
        <p14:creationId xmlns:p14="http://schemas.microsoft.com/office/powerpoint/2010/main" val="198717326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5B9BD5"/>
      </a:accent1>
      <a:accent2>
        <a:srgbClr val="D62D31"/>
      </a:accent2>
      <a:accent3>
        <a:srgbClr val="A5A5A5"/>
      </a:accent3>
      <a:accent4>
        <a:srgbClr val="FFC000"/>
      </a:accent4>
      <a:accent5>
        <a:srgbClr val="4472C4"/>
      </a:accent5>
      <a:accent6>
        <a:srgbClr val="70AD47"/>
      </a:accent6>
      <a:hlink>
        <a:srgbClr val="FEFFFF"/>
      </a:hlink>
      <a:folHlink>
        <a:srgbClr val="FE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TotalTime>
  <Words>871</Words>
  <Application>Microsoft Macintosh PowerPoint</Application>
  <PresentationFormat>Widescreen</PresentationFormat>
  <Paragraphs>60</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Retirement Application Process</vt:lpstr>
      <vt:lpstr>The TRS Website – Review before retirement</vt:lpstr>
      <vt:lpstr>Publications and Forms </vt:lpstr>
      <vt:lpstr>Member Online Services (same as PEEHIP)</vt:lpstr>
      <vt:lpstr>Sick Leave Conversion  Tier 1 Only (From TRS Member Handbook)</vt:lpstr>
      <vt:lpstr>Post-Retirement Employment</vt:lpstr>
      <vt:lpstr>Monthly Retirement Benefit Choices</vt:lpstr>
      <vt:lpstr>Partial Lump Sum Option Plan (PLOP)</vt:lpstr>
      <vt:lpstr>Application Instructions</vt:lpstr>
      <vt:lpstr>APPLICATION PACKET</vt:lpstr>
      <vt:lpstr>PowerPoint Presentation</vt:lpstr>
      <vt:lpstr>PowerPoint Presentation</vt:lpstr>
      <vt:lpstr>You complete all of this page</vt:lpstr>
      <vt:lpstr>PowerPoint Presentation</vt:lpstr>
      <vt:lpstr>Finishing your application…</vt:lpstr>
      <vt:lpstr>Questions?</vt:lpstr>
      <vt:lpstr>THANK YOU for your service to our system and the children you have positively impacted through your work!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Your Retirement Application Packet</dc:title>
  <dc:creator>Allison Mays</dc:creator>
  <cp:lastModifiedBy>Allison Mays</cp:lastModifiedBy>
  <cp:revision>35</cp:revision>
  <dcterms:created xsi:type="dcterms:W3CDTF">2016-02-09T21:11:25Z</dcterms:created>
  <dcterms:modified xsi:type="dcterms:W3CDTF">2020-02-17T15:40:48Z</dcterms:modified>
</cp:coreProperties>
</file>